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5" r:id="rId6"/>
    <p:sldId id="258" r:id="rId7"/>
    <p:sldId id="267" r:id="rId8"/>
    <p:sldId id="270" r:id="rId9"/>
    <p:sldId id="277" r:id="rId10"/>
    <p:sldId id="269" r:id="rId11"/>
    <p:sldId id="272" r:id="rId12"/>
    <p:sldId id="274" r:id="rId13"/>
    <p:sldId id="275" r:id="rId14"/>
    <p:sldId id="276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t>19/02/2025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33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cambiare le immagini in questa diapositiva, selezionare un'immagine ed eliminarla. Quindi fare clic sull'icona Inserisci immagine nel segnaposto per inserire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98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cambiare le immagini in questa diapositiva, selezionare un'immagine ed eliminarla. Quindi fare clic sull'icona Inserisci immagine nel segnaposto per inserire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98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0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20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32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Figura a mano libera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9" name="Segnaposto immagine 8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0" name="Figura a mano libera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4" name="Figura a mano libera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20" name="Figura a mano libera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1" name="Segnaposto immagine 20" descr="Segnaposto vuoto per aggiungere un'immagine. Fare clic sul segnaposto e selezionare l'immagine che si vuole aggiungere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743B1-1381-4493-80E0-0DCA669DD440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F899A7-4A23-4751-9DE8-7E685E5C9846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90BBD-3765-4B66-B1DC-7511FAB31BA4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8B8CD5-F130-4E80-9CE0-9CEE8DE46999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7A1885-6065-44A8-9BA7-AEDCFC7C7034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AFD41-DF81-4C4B-B329-B26B5B57DFE5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430BF2-CD95-4BD9-BDE2-E7F0D4F0B729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90B617-106B-4B5F-A32B-484A885FD392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immagine 11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75E0CF-FD92-46B1-B599-0449A48E8749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19/02/2025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ziopsicologiascolastica@icruggieroterzocircolo.edu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1856" y="0"/>
            <a:ext cx="8642176" cy="1828800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 smtClean="0"/>
              <a:t>Istituto Comprensivo Ruggiero 3° Circolo </a:t>
            </a:r>
            <a:r>
              <a:rPr lang="it-IT" sz="1800" dirty="0" smtClean="0"/>
              <a:t>CASERTA</a:t>
            </a:r>
            <a:r>
              <a:rPr lang="it-IT" dirty="0"/>
              <a:t> </a:t>
            </a:r>
            <a:r>
              <a:rPr lang="it-IT" sz="2200" dirty="0" smtClean="0"/>
              <a:t>Via Montale, 36</a:t>
            </a: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1856" y="2132856"/>
            <a:ext cx="8712968" cy="2232248"/>
          </a:xfrm>
        </p:spPr>
        <p:txBody>
          <a:bodyPr rtlCol="0">
            <a:normAutofit fontScale="47500" lnSpcReduction="20000"/>
          </a:bodyPr>
          <a:lstStyle/>
          <a:p>
            <a:pPr rtl="0"/>
            <a:r>
              <a:rPr lang="it-IT" sz="5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DI PSICOLOGIA SCOLASTICA </a:t>
            </a:r>
            <a:r>
              <a:rPr lang="it-IT" sz="57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a.s.</a:t>
            </a:r>
            <a:r>
              <a:rPr lang="it-IT" sz="5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2024-2025</a:t>
            </a:r>
          </a:p>
          <a:p>
            <a:pPr rtl="0"/>
            <a:endParaRPr lang="it-IT" dirty="0"/>
          </a:p>
          <a:p>
            <a:pPr rtl="0"/>
            <a:r>
              <a:rPr lang="it-IT" sz="4200" dirty="0" smtClean="0"/>
              <a:t>Insieme per affrontare le sfide della crescita!</a:t>
            </a:r>
          </a:p>
          <a:p>
            <a:pPr rtl="0"/>
            <a:endParaRPr lang="it-IT" sz="2600" dirty="0" smtClean="0"/>
          </a:p>
          <a:p>
            <a:pPr rtl="0"/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Miriam Petrillo</a:t>
            </a:r>
          </a:p>
          <a:p>
            <a:pPr rtl="0"/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Psicologa-Psicoterapeuta</a:t>
            </a:r>
            <a:endParaRPr lang="it-IT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408" y="332656"/>
            <a:ext cx="3175248" cy="1381472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23792" y="1124744"/>
            <a:ext cx="4824536" cy="3240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Cruciale risulta la collaborazione tra scuola e famiglia per il benessere dei nostri bambini e ragazzi.</a:t>
            </a:r>
          </a:p>
          <a:p>
            <a:pPr algn="just"/>
            <a:r>
              <a:rPr lang="it-IT" dirty="0" smtClean="0"/>
              <a:t>Vi invito a contribuire attivamente al servizio di </a:t>
            </a:r>
            <a:r>
              <a:rPr lang="it-IT" dirty="0"/>
              <a:t>P</a:t>
            </a:r>
            <a:r>
              <a:rPr lang="it-IT" dirty="0" smtClean="0"/>
              <a:t>sicologia Scolastica: la vostra presenza e il vostro coinvolgimento possono fare la differenza ed insieme possiamo offrire sostegno efficace ed un ambiente favorevole alla crescita dei nostri giovani.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5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839416" y="1196752"/>
            <a:ext cx="8458200" cy="1828800"/>
          </a:xfrm>
        </p:spPr>
        <p:txBody>
          <a:bodyPr/>
          <a:lstStyle/>
          <a:p>
            <a:r>
              <a:rPr lang="it-IT" dirty="0" smtClean="0"/>
              <a:t>GRAZIE PER L’ATTENZIONE!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61856" cy="543594"/>
          </a:xfrm>
        </p:spPr>
        <p:txBody>
          <a:bodyPr rtlCol="0"/>
          <a:lstStyle/>
          <a:p>
            <a:pPr rt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PRESENTO…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960096" y="1052736"/>
            <a:ext cx="4536504" cy="4032448"/>
          </a:xfrm>
        </p:spPr>
        <p:txBody>
          <a:bodyPr rtlCol="0">
            <a:normAutofit fontScale="92500" lnSpcReduction="10000"/>
          </a:bodyPr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+mj-lt"/>
              </a:rPr>
              <a:t>Psicologa-psicoterapeuta ad orientamento </a:t>
            </a:r>
            <a:r>
              <a:rPr lang="it-IT" sz="2200" dirty="0">
                <a:latin typeface="+mj-lt"/>
              </a:rPr>
              <a:t>cognitivo comportamentale, con specifica </a:t>
            </a:r>
            <a:r>
              <a:rPr lang="it-IT" sz="2200" dirty="0" smtClean="0">
                <a:latin typeface="+mj-lt"/>
              </a:rPr>
              <a:t>formazione </a:t>
            </a:r>
            <a:r>
              <a:rPr lang="it-IT" sz="2200" dirty="0">
                <a:latin typeface="+mj-lt"/>
              </a:rPr>
              <a:t>in psicoterapia dell’età evolutiva.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Diagnosi e trattamento dei principali disordini dell’età </a:t>
            </a:r>
            <a:r>
              <a:rPr lang="it-IT" sz="2200" dirty="0" smtClean="0">
                <a:latin typeface="+mj-lt"/>
              </a:rPr>
              <a:t>evolutiva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+mj-lt"/>
              </a:rPr>
              <a:t>Training neuropsicologici di potenziamento cognitivo e delle social </a:t>
            </a:r>
            <a:r>
              <a:rPr lang="it-IT" sz="2200" dirty="0" err="1" smtClean="0">
                <a:latin typeface="+mj-lt"/>
              </a:rPr>
              <a:t>skills</a:t>
            </a:r>
            <a:r>
              <a:rPr lang="it-IT" sz="2200" dirty="0" smtClean="0">
                <a:latin typeface="+mj-lt"/>
              </a:rPr>
              <a:t>.</a:t>
            </a:r>
            <a:endParaRPr lang="it-IT" sz="2200" dirty="0">
              <a:latin typeface="+mj-lt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it-IT" sz="2200" dirty="0" err="1">
                <a:latin typeface="+mj-lt"/>
              </a:rPr>
              <a:t>Parent</a:t>
            </a:r>
            <a:r>
              <a:rPr lang="it-IT" sz="2200" dirty="0">
                <a:latin typeface="+mj-lt"/>
              </a:rPr>
              <a:t> e </a:t>
            </a:r>
            <a:r>
              <a:rPr lang="it-IT" sz="2200" dirty="0" err="1">
                <a:latin typeface="+mj-lt"/>
              </a:rPr>
              <a:t>teacher</a:t>
            </a:r>
            <a:r>
              <a:rPr lang="it-IT" sz="2200" dirty="0">
                <a:latin typeface="+mj-lt"/>
              </a:rPr>
              <a:t> </a:t>
            </a:r>
            <a:r>
              <a:rPr lang="it-IT" sz="2200" dirty="0" smtClean="0">
                <a:latin typeface="+mj-lt"/>
              </a:rPr>
              <a:t>training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+mj-lt"/>
              </a:rPr>
              <a:t>Collaborazione con istituti scolastici per la redazione di PEI e PDP</a:t>
            </a:r>
            <a:endParaRPr lang="it-IT" sz="2200" dirty="0">
              <a:latin typeface="+mj-lt"/>
            </a:endParaRPr>
          </a:p>
          <a:p>
            <a:pPr rtl="0"/>
            <a:endParaRPr lang="it-IT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 b="51685"/>
          <a:stretch/>
        </p:blipFill>
        <p:spPr>
          <a:xfrm>
            <a:off x="1199456" y="2060848"/>
            <a:ext cx="4608512" cy="2606840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3895328" cy="19050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è il servizio di Sportello di Ascolto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59896" y="548680"/>
            <a:ext cx="5702424" cy="2376264"/>
          </a:xfrm>
        </p:spPr>
        <p:txBody>
          <a:bodyPr rtlCol="0">
            <a:normAutofit fontScale="92500"/>
          </a:bodyPr>
          <a:lstStyle/>
          <a:p>
            <a:pPr rtl="0"/>
            <a:r>
              <a:rPr lang="it-IT" dirty="0" smtClean="0"/>
              <a:t>Lo Sportello è un servizio dedicato a studenti, genitori, insegnanti, personale ATA volto a fornire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psicologico educativo</a:t>
            </a:r>
            <a:r>
              <a:rPr lang="it-IT" dirty="0" smtClean="0"/>
              <a:t> all’interno dell’ambiente scolastico.</a:t>
            </a:r>
          </a:p>
          <a:p>
            <a:pPr rtl="0"/>
            <a:r>
              <a:rPr lang="it-IT" dirty="0" smtClean="0"/>
              <a:t>È uno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spazio sicuro e accogliente </a:t>
            </a:r>
            <a:r>
              <a:rPr lang="it-IT" dirty="0" smtClean="0"/>
              <a:t>dove ciascuno può esprimere liberamente pensieri, emozioni e preoccupazioni.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775520" y="4845540"/>
            <a:ext cx="1395012" cy="613831"/>
          </a:xfrm>
        </p:spPr>
        <p:txBody>
          <a:bodyPr rtlCol="0"/>
          <a:lstStyle/>
          <a:p>
            <a:pPr rt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8" y="1113022"/>
            <a:ext cx="4737744" cy="3750319"/>
          </a:xfrm>
        </p:spPr>
      </p:pic>
      <p:pic>
        <p:nvPicPr>
          <p:cNvPr id="8" name="Segnaposto immagine 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7" y="1109743"/>
            <a:ext cx="2513373" cy="1649530"/>
          </a:xfrm>
        </p:spPr>
      </p:pic>
      <p:pic>
        <p:nvPicPr>
          <p:cNvPr id="9" name="Segnaposto immagine 8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5" y="3284984"/>
            <a:ext cx="2626638" cy="1512168"/>
          </a:xfrm>
        </p:spPr>
      </p:pic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479376" y="5504847"/>
            <a:ext cx="3456384" cy="1068293"/>
          </a:xfrm>
        </p:spPr>
        <p:txBody>
          <a:bodyPr rtlCol="0">
            <a:noAutofit/>
          </a:bodyPr>
          <a:lstStyle/>
          <a:p>
            <a:pPr algn="just" rtl="0"/>
            <a:r>
              <a:rPr lang="it-IT" sz="1400" dirty="0">
                <a:latin typeface="+mj-lt"/>
              </a:rPr>
              <a:t>Gli studenti possono chiedere </a:t>
            </a:r>
            <a:r>
              <a:rPr lang="it-IT" sz="1400" dirty="0" smtClean="0">
                <a:latin typeface="+mj-lt"/>
              </a:rPr>
              <a:t>aiuto </a:t>
            </a:r>
            <a:r>
              <a:rPr lang="it-IT" sz="1400" dirty="0">
                <a:latin typeface="+mj-lt"/>
              </a:rPr>
              <a:t>per affrontare difficoltà personali, relazionali o scolastiche, ricevendo supporto ed  orientamento per migliorare il benessere emotivo e </a:t>
            </a:r>
            <a:r>
              <a:rPr lang="it-IT" sz="1400" dirty="0" smtClean="0">
                <a:latin typeface="+mj-lt"/>
              </a:rPr>
              <a:t>scolastico.</a:t>
            </a:r>
            <a:endParaRPr lang="it-IT" sz="1400" dirty="0">
              <a:latin typeface="+mj-lt"/>
            </a:endParaRPr>
          </a:p>
        </p:txBody>
      </p:sp>
      <p:sp>
        <p:nvSpPr>
          <p:cNvPr id="11" name="Titolo 5"/>
          <p:cNvSpPr txBox="1">
            <a:spLocks/>
          </p:cNvSpPr>
          <p:nvPr/>
        </p:nvSpPr>
        <p:spPr>
          <a:xfrm>
            <a:off x="4831049" y="4807204"/>
            <a:ext cx="2160240" cy="6138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Insegnanti- personale ATA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olo 5"/>
          <p:cNvSpPr txBox="1">
            <a:spLocks/>
          </p:cNvSpPr>
          <p:nvPr/>
        </p:nvSpPr>
        <p:spPr>
          <a:xfrm>
            <a:off x="9552384" y="4807204"/>
            <a:ext cx="1395012" cy="613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Genitori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testo 3"/>
          <p:cNvSpPr txBox="1">
            <a:spLocks/>
          </p:cNvSpPr>
          <p:nvPr/>
        </p:nvSpPr>
        <p:spPr>
          <a:xfrm>
            <a:off x="4319435" y="5504847"/>
            <a:ext cx="3499908" cy="135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 smtClean="0">
                <a:latin typeface="+mj-lt"/>
              </a:rPr>
              <a:t>Gli insegnanti ed il personale ATA possono ricevere consulenze su strategie </a:t>
            </a:r>
            <a:r>
              <a:rPr lang="it-IT" sz="1400" dirty="0" err="1" smtClean="0">
                <a:latin typeface="+mj-lt"/>
              </a:rPr>
              <a:t>psico</a:t>
            </a:r>
            <a:r>
              <a:rPr lang="it-IT" sz="1400" dirty="0" smtClean="0">
                <a:latin typeface="+mj-lt"/>
              </a:rPr>
              <a:t>-educative efficaci e su come gestire le dinamiche di classe, con l’obiettivo di facilitare gli apprendimenti e la crescita degli studenti.</a:t>
            </a:r>
            <a:endParaRPr lang="it-IT" sz="1400" dirty="0">
              <a:latin typeface="+mj-lt"/>
            </a:endParaRPr>
          </a:p>
        </p:txBody>
      </p:sp>
      <p:sp>
        <p:nvSpPr>
          <p:cNvPr id="14" name="Segnaposto testo 3"/>
          <p:cNvSpPr txBox="1">
            <a:spLocks/>
          </p:cNvSpPr>
          <p:nvPr/>
        </p:nvSpPr>
        <p:spPr>
          <a:xfrm>
            <a:off x="7968208" y="5380339"/>
            <a:ext cx="4032448" cy="138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 smtClean="0">
                <a:latin typeface="+mj-lt"/>
              </a:rPr>
              <a:t>I genitori possono ricevere consulenze per affrontare situazioni familiari complesse e per supportare il benessere dei propri figli.</a:t>
            </a:r>
          </a:p>
          <a:p>
            <a:pPr algn="just"/>
            <a:r>
              <a:rPr lang="it-IT" sz="1400" dirty="0" smtClean="0">
                <a:latin typeface="+mj-lt"/>
              </a:rPr>
              <a:t>Possono, altresì, ricevere, durante incontri di </a:t>
            </a:r>
            <a:r>
              <a:rPr lang="it-IT" sz="1400" dirty="0" err="1" smtClean="0">
                <a:latin typeface="+mj-lt"/>
              </a:rPr>
              <a:t>parent</a:t>
            </a:r>
            <a:r>
              <a:rPr lang="it-IT" sz="1400" dirty="0" smtClean="0">
                <a:latin typeface="+mj-lt"/>
              </a:rPr>
              <a:t> training, indicazioni su come gestire comportamenti problematici, migliorare la comunicazione in famiglia e gestire le sfide relazionali.</a:t>
            </a:r>
            <a:endParaRPr lang="it-IT" sz="1400" dirty="0">
              <a:latin typeface="+mj-lt"/>
            </a:endParaRPr>
          </a:p>
        </p:txBody>
      </p:sp>
      <p:sp>
        <p:nvSpPr>
          <p:cNvPr id="15" name="Titolo 5"/>
          <p:cNvSpPr txBox="1">
            <a:spLocks/>
          </p:cNvSpPr>
          <p:nvPr/>
        </p:nvSpPr>
        <p:spPr>
          <a:xfrm>
            <a:off x="9408368" y="2492896"/>
            <a:ext cx="2304256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chi è rivolto il Servizio?</a:t>
            </a:r>
            <a:endParaRPr lang="it-IT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offerte</a:t>
            </a:r>
            <a:endParaRPr lang="it-IT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9376" y="1628800"/>
            <a:ext cx="4896544" cy="3168351"/>
          </a:xfrm>
        </p:spPr>
        <p:txBody>
          <a:bodyPr rtlCol="0">
            <a:normAutofit/>
          </a:bodyPr>
          <a:lstStyle/>
          <a:p>
            <a:pPr rtl="0"/>
            <a:r>
              <a:rPr lang="it-IT" sz="2200" dirty="0">
                <a:latin typeface="+mj-lt"/>
              </a:rPr>
              <a:t>Colloqui individuali per fornire supporto emotivo a:</a:t>
            </a:r>
          </a:p>
          <a:p>
            <a:pPr rtl="0"/>
            <a:r>
              <a:rPr lang="it-IT" sz="2200" dirty="0">
                <a:latin typeface="+mj-lt"/>
              </a:rPr>
              <a:t>Studenti e famiglie</a:t>
            </a:r>
          </a:p>
          <a:p>
            <a:pPr rtl="0"/>
            <a:r>
              <a:rPr lang="it-IT" sz="2200" dirty="0">
                <a:latin typeface="+mj-lt"/>
              </a:rPr>
              <a:t>Insegnanti</a:t>
            </a:r>
          </a:p>
          <a:p>
            <a:pPr rtl="0"/>
            <a:r>
              <a:rPr lang="it-IT" sz="2200" dirty="0">
                <a:latin typeface="+mj-lt"/>
              </a:rPr>
              <a:t>Personale </a:t>
            </a:r>
            <a:r>
              <a:rPr lang="it-IT" sz="2200" dirty="0" smtClean="0">
                <a:latin typeface="+mj-lt"/>
              </a:rPr>
              <a:t>ATA</a:t>
            </a: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5773783" y="1622891"/>
            <a:ext cx="5107889" cy="3158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>
                <a:latin typeface="+mj-lt"/>
              </a:rPr>
              <a:t>Consulenze psicologiche ed educative rivolte a famiglie ed insegnanti rispetto a tematiche di:</a:t>
            </a:r>
          </a:p>
          <a:p>
            <a:r>
              <a:rPr lang="it-IT" sz="2200" dirty="0" smtClean="0">
                <a:latin typeface="+mj-lt"/>
              </a:rPr>
              <a:t>Apprendimento</a:t>
            </a:r>
            <a:endParaRPr lang="it-IT" sz="2200" dirty="0">
              <a:latin typeface="+mj-lt"/>
            </a:endParaRPr>
          </a:p>
          <a:p>
            <a:r>
              <a:rPr lang="it-IT" sz="2200" dirty="0">
                <a:latin typeface="+mj-lt"/>
              </a:rPr>
              <a:t>Socializzazione</a:t>
            </a:r>
          </a:p>
          <a:p>
            <a:r>
              <a:rPr lang="it-IT" sz="2200" dirty="0">
                <a:latin typeface="+mj-lt"/>
              </a:rPr>
              <a:t>Gestione dei </a:t>
            </a:r>
            <a:r>
              <a:rPr lang="it-IT" sz="2200" dirty="0" smtClean="0">
                <a:latin typeface="+mj-lt"/>
              </a:rPr>
              <a:t>conflitti</a:t>
            </a:r>
          </a:p>
          <a:p>
            <a:r>
              <a:rPr lang="it-IT" sz="2200" dirty="0" smtClean="0">
                <a:latin typeface="+mj-lt"/>
              </a:rPr>
              <a:t>Comunicazione e mediazione nel rapporto scuola-famiglia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e quando</a:t>
            </a:r>
            <a:endParaRPr lang="it-IT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algn="just"/>
            <a:r>
              <a:rPr lang="it-IT" sz="2200" dirty="0">
                <a:latin typeface="+mj-lt"/>
              </a:rPr>
              <a:t>LUNEDI’ e VENERDI’ DALLE ORE 9:30 ALLE ORE 11:30 nei locali scolastici di via Montale, 36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algn="just"/>
            <a:r>
              <a:rPr lang="it-IT" sz="2200" dirty="0">
                <a:latin typeface="+mj-lt"/>
              </a:rPr>
              <a:t>MARTEDI’ dalle ore 16:30 alle ore 18:30 nei locali scolastici di via Trento, 26</a:t>
            </a:r>
          </a:p>
        </p:txBody>
      </p:sp>
    </p:spTree>
    <p:extLst>
      <p:ext uri="{BB962C8B-B14F-4D97-AF65-F5344CB8AC3E}">
        <p14:creationId xmlns:p14="http://schemas.microsoft.com/office/powerpoint/2010/main" val="4001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Modalità di accesso al Servizio e prenotazione colloqui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3432" y="1700808"/>
            <a:ext cx="9684568" cy="3530704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it-IT" sz="2200" dirty="0">
                <a:latin typeface="+mj-lt"/>
              </a:rPr>
              <a:t>Per gli incontri individuali, i genitori e il personale della scuola potranno richiedere un </a:t>
            </a:r>
            <a:r>
              <a:rPr lang="it-IT" sz="2200" dirty="0" smtClean="0">
                <a:latin typeface="+mj-lt"/>
              </a:rPr>
              <a:t>appuntamento inviando </a:t>
            </a:r>
            <a:r>
              <a:rPr lang="it-IT" sz="2200" dirty="0">
                <a:latin typeface="+mj-lt"/>
              </a:rPr>
              <a:t>una mail </a:t>
            </a:r>
            <a:r>
              <a:rPr lang="it-IT" sz="2200" dirty="0" smtClean="0">
                <a:latin typeface="+mj-lt"/>
              </a:rPr>
              <a:t>all’indirizzo </a:t>
            </a:r>
            <a:r>
              <a:rPr lang="it-IT" sz="2200" dirty="0" smtClean="0">
                <a:latin typeface="+mj-lt"/>
                <a:hlinkClick r:id="rId3"/>
              </a:rPr>
              <a:t>serviziopsicologiascolastica@icruggieroterzocircolo.edu.it</a:t>
            </a:r>
            <a:r>
              <a:rPr lang="it-IT" sz="2200" dirty="0" smtClean="0">
                <a:latin typeface="+mj-lt"/>
              </a:rPr>
              <a:t>. In occasione del primo incontro saranno forniti e restituiti compilati i moduli di consenso informato e l’informativa sul trattamento dei dati.</a:t>
            </a:r>
            <a:endParaRPr lang="it-IT" sz="2200" dirty="0">
              <a:latin typeface="+mj-lt"/>
            </a:endParaRPr>
          </a:p>
          <a:p>
            <a:pPr algn="just"/>
            <a:r>
              <a:rPr lang="it-IT" sz="2200" dirty="0">
                <a:latin typeface="+mj-lt"/>
              </a:rPr>
              <a:t>Per la partecipazione degli studenti </a:t>
            </a:r>
            <a:r>
              <a:rPr lang="it-IT" sz="2200" dirty="0" smtClean="0">
                <a:latin typeface="+mj-lt"/>
              </a:rPr>
              <a:t>ai colloqui individuali, </a:t>
            </a:r>
            <a:r>
              <a:rPr lang="it-IT" sz="2200" dirty="0">
                <a:latin typeface="+mj-lt"/>
              </a:rPr>
              <a:t>è indispensabile il consenso, firmato da entrambi i </a:t>
            </a:r>
            <a:r>
              <a:rPr lang="it-IT" sz="2200" dirty="0" smtClean="0">
                <a:latin typeface="+mj-lt"/>
              </a:rPr>
              <a:t>genitori, </a:t>
            </a:r>
            <a:r>
              <a:rPr lang="it-IT" sz="2200" dirty="0">
                <a:latin typeface="+mj-lt"/>
              </a:rPr>
              <a:t>unitamente alla copia della carta di identità dei firmatari, </a:t>
            </a:r>
            <a:r>
              <a:rPr lang="it-IT" sz="2200" dirty="0" smtClean="0">
                <a:latin typeface="+mj-lt"/>
              </a:rPr>
              <a:t>da consegnare prima del primo incontro prefissato.</a:t>
            </a:r>
            <a:endParaRPr lang="it-IT" sz="2200" dirty="0">
              <a:latin typeface="+mj-lt"/>
            </a:endParaRPr>
          </a:p>
          <a:p>
            <a:pPr algn="just"/>
            <a:r>
              <a:rPr lang="it-IT" sz="2200" dirty="0" smtClean="0">
                <a:latin typeface="+mj-lt"/>
              </a:rPr>
              <a:t>Si precisa che tutte le informazioni rese note durante gli incontri individuali, sono coperte da </a:t>
            </a: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riservatezza e segreto professionale</a:t>
            </a:r>
            <a:r>
              <a:rPr lang="it-IT" sz="2200" dirty="0" smtClean="0">
                <a:latin typeface="+mj-lt"/>
              </a:rPr>
              <a:t>, trattate secondo i principi del Codice Deontologico degli Psicologi.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50288" cy="3423914"/>
          </a:xfrm>
        </p:spPr>
        <p:txBody>
          <a:bodyPr rtlCol="0"/>
          <a:lstStyle/>
          <a:p>
            <a:pPr algn="just" rtl="0">
              <a:lnSpc>
                <a:spcPct val="20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LA SALUTE FISICA, ANCHE LA SALUTE MENTALE E’ FONDAMENTALE PER VIVERE UNA VITA EQUILIBRATA E SODDISFACENTE. 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31504" y="980728"/>
            <a:ext cx="3679304" cy="1453480"/>
          </a:xfrm>
        </p:spPr>
        <p:txBody>
          <a:bodyPr>
            <a:normAutofit fontScale="90000"/>
          </a:bodyPr>
          <a:lstStyle/>
          <a:p>
            <a:r>
              <a:rPr lang="it-IT" sz="5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E RISPOSTE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447928" y="548680"/>
            <a:ext cx="5943600" cy="347662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it-IT" sz="3200" dirty="0">
                <a:latin typeface="+mj-lt"/>
              </a:rPr>
              <a:t>Spazio per domande e chiarimenti</a:t>
            </a:r>
          </a:p>
          <a:p>
            <a:pPr marL="0" indent="0" rtl="0">
              <a:buNone/>
            </a:pPr>
            <a:r>
              <a:rPr lang="it-IT" sz="3200" dirty="0">
                <a:latin typeface="+mj-lt"/>
              </a:rPr>
              <a:t>Invito a condividere esperienze o preoccupazioni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ini amic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4_TF03896101.potx" id="{A2123817-9033-4E13-B399-BE82105B2AC5}" vid="{4D166A6F-178C-4800-9987-53896AB5DFAB}"/>
    </a:ext>
  </a:extLst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a4f35948-e619-41b3-aa29-22878b09cfd2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scuola con bambini in cortile, album (widescreen)</Template>
  <TotalTime>1653</TotalTime>
  <Words>609</Words>
  <Application>Microsoft Office PowerPoint</Application>
  <PresentationFormat>Widescreen</PresentationFormat>
  <Paragraphs>63</Paragraphs>
  <Slides>11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Bambini amici 16x9</vt:lpstr>
      <vt:lpstr>Istituto Comprensivo Ruggiero 3° Circolo CASERTA Via Montale, 36</vt:lpstr>
      <vt:lpstr>MI PRESENTO…</vt:lpstr>
      <vt:lpstr>Cosa è il servizio di Sportello di Ascolto</vt:lpstr>
      <vt:lpstr>Studenti</vt:lpstr>
      <vt:lpstr>Attività offerte</vt:lpstr>
      <vt:lpstr>Dove e quando</vt:lpstr>
      <vt:lpstr>Modalità di accesso al Servizio e prenotazione colloqui</vt:lpstr>
      <vt:lpstr>COME LA SALUTE FISICA, ANCHE LA SALUTE MENTALE E’ FONDAMENTALE PER VIVERE UNA VITA EQUILIBRATA E SODDISFACENTE. </vt:lpstr>
      <vt:lpstr>DOMANDE E RISPOSTE </vt:lpstr>
      <vt:lpstr>Conclusione</vt:lpstr>
      <vt:lpstr>GRAZIE PER L’ATTENZIONE!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Ruggiero 3° Circolo CASERTA Via Montale, 36</dc:title>
  <dc:creator>vito raffaele</dc:creator>
  <cp:keywords/>
  <cp:lastModifiedBy>DSGA</cp:lastModifiedBy>
  <cp:revision>15</cp:revision>
  <dcterms:created xsi:type="dcterms:W3CDTF">2025-02-16T19:13:10Z</dcterms:created>
  <dcterms:modified xsi:type="dcterms:W3CDTF">2025-02-19T07:56:29Z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